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9" r:id="rId1"/>
  </p:sldMasterIdLst>
  <p:notesMasterIdLst>
    <p:notesMasterId r:id="rId23"/>
  </p:notesMasterIdLst>
  <p:handoutMasterIdLst>
    <p:handoutMasterId r:id="rId24"/>
  </p:handoutMasterIdLst>
  <p:sldIdLst>
    <p:sldId id="629" r:id="rId2"/>
    <p:sldId id="636" r:id="rId3"/>
    <p:sldId id="557" r:id="rId4"/>
    <p:sldId id="632" r:id="rId5"/>
    <p:sldId id="630" r:id="rId6"/>
    <p:sldId id="605" r:id="rId7"/>
    <p:sldId id="599" r:id="rId8"/>
    <p:sldId id="600" r:id="rId9"/>
    <p:sldId id="602" r:id="rId10"/>
    <p:sldId id="608" r:id="rId11"/>
    <p:sldId id="633" r:id="rId12"/>
    <p:sldId id="618" r:id="rId13"/>
    <p:sldId id="641" r:id="rId14"/>
    <p:sldId id="616" r:id="rId15"/>
    <p:sldId id="617" r:id="rId16"/>
    <p:sldId id="637" r:id="rId17"/>
    <p:sldId id="643" r:id="rId18"/>
    <p:sldId id="634" r:id="rId19"/>
    <p:sldId id="642" r:id="rId20"/>
    <p:sldId id="639" r:id="rId21"/>
    <p:sldId id="619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00"/>
    <a:srgbClr val="F7EE3B"/>
    <a:srgbClr val="FFCC00"/>
    <a:srgbClr val="00FFFF"/>
    <a:srgbClr val="FFFFCC"/>
    <a:srgbClr val="FF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374" autoAdjust="0"/>
  </p:normalViewPr>
  <p:slideViewPr>
    <p:cSldViewPr>
      <p:cViewPr varScale="1">
        <p:scale>
          <a:sx n="109" d="100"/>
          <a:sy n="109" d="100"/>
        </p:scale>
        <p:origin x="-16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Высокотехнологичная</a:t>
            </a:r>
            <a:r>
              <a:rPr lang="ru-RU" sz="2000" i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медицинская помощь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6148063577558981E-2"/>
          <c:y val="0.3928193377208411"/>
          <c:w val="1"/>
          <c:h val="0.360603387694596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4688104097088453E-2"/>
                  <c:y val="-3.7500000000000255E-2"/>
                </c:manualLayout>
              </c:layout>
              <c:showVal val="1"/>
            </c:dLbl>
            <c:dLbl>
              <c:idx val="1"/>
              <c:layout>
                <c:manualLayout>
                  <c:x val="3.0352091084952477E-2"/>
                  <c:y val="-4.0624999999999988E-2"/>
                </c:manualLayout>
              </c:layout>
              <c:showVal val="1"/>
            </c:dLbl>
            <c:dLbl>
              <c:idx val="2"/>
              <c:layout>
                <c:manualLayout>
                  <c:x val="1.2121127283925927E-2"/>
                  <c:y val="-4.0336155805548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План 2023г.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</c:v>
                </c:pt>
                <c:pt idx="1">
                  <c:v>257</c:v>
                </c:pt>
                <c:pt idx="2">
                  <c:v>330</c:v>
                </c:pt>
              </c:numCache>
            </c:numRef>
          </c:val>
        </c:ser>
        <c:shape val="cylinder"/>
        <c:axId val="177547904"/>
        <c:axId val="177553792"/>
        <c:axId val="0"/>
      </c:bar3DChart>
      <c:catAx>
        <c:axId val="17754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553792"/>
        <c:crosses val="autoZero"/>
        <c:auto val="1"/>
        <c:lblAlgn val="ctr"/>
        <c:lblOffset val="100"/>
      </c:catAx>
      <c:valAx>
        <c:axId val="177553792"/>
        <c:scaling>
          <c:orientation val="minMax"/>
        </c:scaling>
        <c:delete val="1"/>
        <c:axPos val="l"/>
        <c:numFmt formatCode="General" sourceLinked="1"/>
        <c:tickLblPos val="none"/>
        <c:crossAx val="177547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99504686422719E-2"/>
          <c:y val="0.36730078296331742"/>
          <c:w val="0.93340292634053634"/>
          <c:h val="0.5130752074059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1314</c:v>
                </c:pt>
                <c:pt idx="1">
                  <c:v>1277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0E-48A5-81C4-E6060CBE14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Стентирование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612</c:v>
                </c:pt>
                <c:pt idx="1">
                  <c:v>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0E-48A5-81C4-E6060CBE14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Плановая КАГ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648</c:v>
                </c:pt>
                <c:pt idx="1">
                  <c:v>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0E-48A5-81C4-E6060CBE14C1}"/>
            </c:ext>
          </c:extLst>
        </c:ser>
        <c:dLbls>
          <c:showVal val="1"/>
        </c:dLbls>
        <c:gapWidth val="100"/>
        <c:overlap val="-24"/>
        <c:axId val="177674880"/>
        <c:axId val="177676672"/>
      </c:barChart>
      <c:catAx>
        <c:axId val="177674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76672"/>
        <c:crosses val="autoZero"/>
        <c:auto val="1"/>
        <c:lblAlgn val="ctr"/>
        <c:lblOffset val="100"/>
      </c:catAx>
      <c:valAx>
        <c:axId val="177676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76748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326760042882094E-2"/>
          <c:y val="6.6056813833907324E-2"/>
          <c:w val="0.92258903855290009"/>
          <c:h val="0.166686264079808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BF7A4D9C-A0C5-4A28-A23E-43E72A018ED1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42723C73-94B3-40AF-B495-12A4E7AC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CAE694-B5CD-4B6A-8CA7-390C68F6FD4E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FA126F-9F35-4803-9BE2-30A705387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A35486-099F-43E5-A740-B1F5DE077ED2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6089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D92CA-FFC9-4D7B-BBFC-142C9D4D9B1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36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D92CA-FFC9-4D7B-BBFC-142C9D4D9B1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79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A63C12-62F1-425B-AB5C-434ADF7DA5D5}" type="slidenum">
              <a:rPr lang="ru-RU" sz="1200"/>
              <a:pPr algn="r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D92CA-FFC9-4D7B-BBFC-142C9D4D9B1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71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1A722-844A-4A74-8549-1ADFBE4750F5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1E6D0-F940-4C41-A133-5B2F3AE78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4930-E137-4AEC-889D-A964C692D9EE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E6A4-56B6-4C63-8268-8D1F5A6C1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C163B-592E-4088-A72D-752BCFB77577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FE7F7-7931-4E28-B4EF-4EC05CCDDA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рм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1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5243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36BF7-B376-4F38-859D-8D6A016A9855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17DFC-96B3-40A6-8235-1C108955E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DBF3E-91BB-419B-947B-4CE7BBDB8D94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133DF-387C-4D12-800C-B97D97B8B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592A4-259F-4524-A7FE-BAC2CCA1D1B2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EFC33-D519-4F1E-AA30-73BCCC44D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9D699-09F3-4C92-8FF4-DFFED7994E09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52B24-D531-4A8F-B2AE-57DDD28D1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C8E71-274F-4713-BF7C-4BE8DA36FF50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C150E-D5B0-4714-8D2F-A832125263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0771C-973F-4478-8338-81B1BBFA79D0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CE5B0-6BBF-4A73-A66A-50FA9F3DB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1053F-B019-4E1D-BA38-21A683056D5A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A471-DC5F-4202-AF9B-FE271FEED7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9B28C-9141-425B-BC5C-48AFC25DE90F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8282E-D32B-4F82-9C98-687BC9649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A65CA5-D128-4D56-AE47-58AFE75FF011}" type="datetime1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0A2605-E0AD-4151-A383-F35C5C5128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271143" y="4214818"/>
            <a:ext cx="1300461" cy="2379946"/>
            <a:chOff x="0" y="0"/>
            <a:chExt cx="1288765" cy="2461472"/>
          </a:xfrm>
        </p:grpSpPr>
        <p:sp>
          <p:nvSpPr>
            <p:cNvPr id="101" name="Graphic 1"/>
            <p:cNvSpPr/>
            <p:nvPr/>
          </p:nvSpPr>
          <p:spPr>
            <a:xfrm>
              <a:off x="0" y="0"/>
              <a:ext cx="641066" cy="62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2" name="Graphic 1"/>
            <p:cNvSpPr/>
            <p:nvPr/>
          </p:nvSpPr>
          <p:spPr>
            <a:xfrm>
              <a:off x="647699" y="0"/>
              <a:ext cx="641067" cy="62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3" name="Graphic 1"/>
            <p:cNvSpPr/>
            <p:nvPr/>
          </p:nvSpPr>
          <p:spPr>
            <a:xfrm>
              <a:off x="0" y="611715"/>
              <a:ext cx="641066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4" name="Graphic 1"/>
            <p:cNvSpPr/>
            <p:nvPr/>
          </p:nvSpPr>
          <p:spPr>
            <a:xfrm>
              <a:off x="647699" y="611715"/>
              <a:ext cx="641067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5" name="Graphic 1"/>
            <p:cNvSpPr/>
            <p:nvPr/>
          </p:nvSpPr>
          <p:spPr>
            <a:xfrm>
              <a:off x="0" y="1223433"/>
              <a:ext cx="641066" cy="62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6" name="Graphic 1"/>
            <p:cNvSpPr/>
            <p:nvPr/>
          </p:nvSpPr>
          <p:spPr>
            <a:xfrm>
              <a:off x="647699" y="1223433"/>
              <a:ext cx="641067" cy="62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7" name="Graphic 1"/>
            <p:cNvSpPr/>
            <p:nvPr/>
          </p:nvSpPr>
          <p:spPr>
            <a:xfrm>
              <a:off x="0" y="1835148"/>
              <a:ext cx="641066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8" name="Graphic 1"/>
            <p:cNvSpPr/>
            <p:nvPr/>
          </p:nvSpPr>
          <p:spPr>
            <a:xfrm>
              <a:off x="647699" y="1835148"/>
              <a:ext cx="641067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110" name="Picture 744" descr="Picture 7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1429920" cy="1441451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</p:pic>
      <p:grpSp>
        <p:nvGrpSpPr>
          <p:cNvPr id="3" name="Группа 29"/>
          <p:cNvGrpSpPr/>
          <p:nvPr/>
        </p:nvGrpSpPr>
        <p:grpSpPr>
          <a:xfrm>
            <a:off x="271143" y="341014"/>
            <a:ext cx="1300461" cy="2087853"/>
            <a:chOff x="0" y="0"/>
            <a:chExt cx="1288765" cy="1929364"/>
          </a:xfrm>
        </p:grpSpPr>
        <p:sp>
          <p:nvSpPr>
            <p:cNvPr id="111" name="Graphic 1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2" name="Graphic 1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3" name="Graphic 1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4" name="Graphic 1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5" name="Graphic 1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6" name="Graphic 1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>
                  <a:ln w="22225" cap="flat">
                    <a:solidFill>
                      <a:srgbClr val="ED7D31"/>
                    </a:solidFill>
                    <a:prstDash val="solid"/>
                    <a:round/>
                  </a:ln>
                  <a:solidFill>
                    <a:srgbClr val="F8CBAD"/>
                  </a:solidFill>
                </a:defRPr>
              </a:pPr>
              <a:endParaRPr kumimoji="0" sz="2400" b="1" i="0" u="none" strike="noStrike" kern="0" cap="none" spc="0" normalizeH="0" baseline="0" noProof="0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19" name="Заголовок 1"/>
          <p:cNvSpPr txBox="1"/>
          <p:nvPr/>
        </p:nvSpPr>
        <p:spPr>
          <a:xfrm>
            <a:off x="1285852" y="1071546"/>
            <a:ext cx="8001056" cy="235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4600"/>
              </a:lnSpc>
              <a:def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Отчет деятельности ГКП на ПХВ «Областной кардиологический центр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за 2022 год.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kern="0" noProof="0" dirty="0" smtClean="0"/>
              <a:t>Сурашев Н.С.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0" name="Прямая со стрелкой 24"/>
          <p:cNvSpPr/>
          <p:nvPr/>
        </p:nvSpPr>
        <p:spPr>
          <a:xfrm flipV="1">
            <a:off x="2000232" y="3500438"/>
            <a:ext cx="6517482" cy="1589"/>
          </a:xfrm>
          <a:prstGeom prst="line">
            <a:avLst/>
          </a:prstGeom>
          <a:ln w="28575">
            <a:solidFill>
              <a:srgbClr val="002060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2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137252" cy="92869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00504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1405" y="357165"/>
          <a:ext cx="8929752" cy="6429419"/>
        </p:xfrm>
        <a:graphic>
          <a:graphicData uri="http://schemas.openxmlformats.org/drawingml/2006/table">
            <a:tbl>
              <a:tblPr/>
              <a:tblGrid>
                <a:gridCol w="323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3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2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00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0086"/>
              </a:tblGrid>
              <a:tr h="385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№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 2023г.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Коронароангиография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1314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1277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1623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latin typeface="Times New Roman"/>
                        </a:rPr>
                        <a:t>Стентирование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612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682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850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Операции на открытом сердце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latin typeface="Times New Roman"/>
                        </a:rPr>
                        <a:t>224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257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329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АКШ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159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130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175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Устранение приобретенного порока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сердца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37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ЭКС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81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130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Аннулопластика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21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ИКД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47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CRT-D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27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32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Протезирование клапанов сердца с использованием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интраоперационной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радиочастотной </a:t>
                      </a:r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аблации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ЭФИ, РЧА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latin typeface="Times New Roman"/>
                        </a:rPr>
                        <a:t>42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АКШ 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использованием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интраоперационной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радиочастотной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аблации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Эндоваскулярная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замена аортального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клапана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0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Двойное внутреннее маммарно-коронарное шунтирование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Открытая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вальвулопластика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аортального/митрального клапана без замены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Иссечение аневризмы сердца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ЭКМО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Устранение дефекта межжелудочковой перегородки путем протезирования, закрытым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методом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Эндовоскулярная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имплантация протеза в грудную аорту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Открытая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вольвулопластика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трехстворчатого клапана без замены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latin typeface="Times New Roman"/>
                        </a:rPr>
                        <a:t>2348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2488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3132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857224" y="0"/>
            <a:ext cx="7448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Проведено операции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95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14356"/>
          <a:ext cx="8858312" cy="588361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58836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период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внедрены новые виды технологий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Экстракорпоральная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мембранная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оксигенация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Открытая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вальвулопластика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аортального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митрального клапана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замены</a:t>
                      </a: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Эндоваскулярная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аортального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клапана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Аннулопластика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Открытая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митрального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аортальног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клапана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тканевым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трансплантантом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Двойное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внутреннее маммарно-коронарное шунтирование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Аортокоронарное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шунтирование с использованием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интраоперационной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радиочастотной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аблации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Имплантация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бивентрикулярного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дефибриллятора, системы в целом (CRT-D)</a:t>
                      </a: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Иссечение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аневризмы сердца</a:t>
                      </a:r>
                    </a:p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Имплантация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автоматического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кардиовертера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/дефибриллятора</a:t>
                      </a:r>
                    </a:p>
                    <a:p>
                      <a:pPr algn="just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7159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8926" y="21429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центра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43800" cy="838200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Рисунок 4" descr="12865 тромбоз в сосудахсердц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7560131"/>
              </p:ext>
            </p:extLst>
          </p:nvPr>
        </p:nvGraphicFramePr>
        <p:xfrm>
          <a:off x="285722" y="3000372"/>
          <a:ext cx="8572557" cy="2071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51">
                  <a:extLst>
                    <a:ext uri="{9D8B030D-6E8A-4147-A177-3AD203B41FA5}">
                      <a16:colId xmlns:a16="http://schemas.microsoft.com/office/drawing/2014/main" xmlns="" val="1707466260"/>
                    </a:ext>
                  </a:extLst>
                </a:gridCol>
                <a:gridCol w="890788">
                  <a:extLst>
                    <a:ext uri="{9D8B030D-6E8A-4147-A177-3AD203B41FA5}">
                      <a16:colId xmlns:a16="http://schemas.microsoft.com/office/drawing/2014/main" xmlns="" val="2845696419"/>
                    </a:ext>
                  </a:extLst>
                </a:gridCol>
                <a:gridCol w="798608"/>
                <a:gridCol w="798608"/>
                <a:gridCol w="840975">
                  <a:extLst>
                    <a:ext uri="{9D8B030D-6E8A-4147-A177-3AD203B41FA5}">
                      <a16:colId xmlns:a16="http://schemas.microsoft.com/office/drawing/2014/main" xmlns="" val="3725705867"/>
                    </a:ext>
                  </a:extLst>
                </a:gridCol>
                <a:gridCol w="961705"/>
                <a:gridCol w="887727"/>
                <a:gridCol w="887727"/>
                <a:gridCol w="887727"/>
                <a:gridCol w="804941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Пролечено 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211997"/>
                  </a:ext>
                </a:extLst>
              </a:tr>
              <a:tr h="65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2881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2745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2803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61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1,9%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2,2%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2,0%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7873721"/>
                  </a:ext>
                </a:extLst>
              </a:tr>
            </a:tbl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1000108"/>
            <a:ext cx="8763000" cy="23574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Среднее пребывание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койка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дней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койки – 28,1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койки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210,0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4800"/>
            <a:ext cx="7429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7917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30"/>
          <a:ext cx="8643998" cy="2857517"/>
        </p:xfrm>
        <a:graphic>
          <a:graphicData uri="http://schemas.openxmlformats.org/drawingml/2006/table">
            <a:tbl>
              <a:tblPr/>
              <a:tblGrid>
                <a:gridCol w="2640186"/>
                <a:gridCol w="2024143"/>
                <a:gridCol w="2024143"/>
                <a:gridCol w="1955526"/>
              </a:tblGrid>
              <a:tr h="6188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Финансирование за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годы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Финансирование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всего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1 711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277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280,0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2 964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761,0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в рамках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ГОБМП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559 922,13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517 557,2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785 172,3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в рамках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ОСМС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1 151 715,72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722,8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588,7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286122"/>
          <a:ext cx="8643999" cy="3143276"/>
        </p:xfrm>
        <a:graphic>
          <a:graphicData uri="http://schemas.openxmlformats.org/drawingml/2006/table">
            <a:tbl>
              <a:tblPr/>
              <a:tblGrid>
                <a:gridCol w="2659695"/>
                <a:gridCol w="1994768"/>
                <a:gridCol w="1994768"/>
                <a:gridCol w="1994768"/>
              </a:tblGrid>
              <a:tr h="5321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 по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видам услуг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1 404 126,4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1 528 554,5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1 738 510,8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Реабилитация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КС 2 этап</a:t>
                      </a: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35 889,5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48 462,8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65 602,7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Реабилитация КС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171,9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12 259,2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17 354,5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ВТМП</a:t>
                      </a: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259 142,4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647 845,4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1 124 525,5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3" marR="5713" marT="5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500044"/>
          <a:ext cx="7858181" cy="5439794"/>
        </p:xfrm>
        <a:graphic>
          <a:graphicData uri="http://schemas.openxmlformats.org/drawingml/2006/table">
            <a:tbl>
              <a:tblPr/>
              <a:tblGrid>
                <a:gridCol w="405210"/>
                <a:gridCol w="3270624"/>
                <a:gridCol w="1403764"/>
                <a:gridCol w="1345876"/>
                <a:gridCol w="1432707"/>
              </a:tblGrid>
              <a:tr h="61226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Отчет об эффективности </a:t>
                      </a:r>
                    </a:p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использования бюджетных средств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3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(тыс.тенге)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2023г.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выполненных услуг, всего: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3 084 099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355 054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т.ч.:  по договорам ГОБМП, ОСМС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2 277 280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2 964 761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175 054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 договорам АПП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платные услуги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Рентабельность от объема выполненных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Приобретено МТ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 рентгеновский диагностический переносной - 1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Мониторы - 5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УЗИ аппарат экспертного класса - 1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Кровать многофункциональная - 8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 ЭКГ 12 канальный - 5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СМАД - 5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суточного мониторинга Холтер - 3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Перфузоры (шприцевой насос) - 20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общую сумму 113 724 235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214296"/>
          <a:ext cx="8893651" cy="6238482"/>
        </p:xfrm>
        <a:graphic>
          <a:graphicData uri="http://schemas.openxmlformats.org/drawingml/2006/table">
            <a:tbl>
              <a:tblPr/>
              <a:tblGrid>
                <a:gridCol w="2339941"/>
                <a:gridCol w="1296338"/>
                <a:gridCol w="1213075"/>
                <a:gridCol w="1161105"/>
                <a:gridCol w="1442817"/>
                <a:gridCol w="1440375"/>
              </a:tblGrid>
              <a:tr h="3023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финансово хозяйственной деятельности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2020-2022гг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3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ГКП на ПХВ "Областной кардиологический центр"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46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тыс.тенге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2023 г.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увеличения в 2023 г. к 2020 г.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1 957 016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2 526 323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3 163 924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4 506 054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госзаказ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1 711 638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2 277 280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2 957 320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4 175 054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соисполнение (АПП)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15 463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31 323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60 069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платные услуги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32 048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58 418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59 269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 по хоздоговорам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11 192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197103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150 326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76 074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1 731 919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2 432 286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2 829 754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3 932 859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713 571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1 006 136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1 162 739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1 512 371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и отчисления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82 054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138 485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154 701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188 154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Продукты питания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17 742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27 840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38 283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Медизделия и ЛС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678 404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978 960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1 228 289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1 811 269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товары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27 585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27 634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29 320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64 163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23 561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22 392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услуги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41 027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103 904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59 500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командировочные расходы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20 128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аммортизация ОС и НА</a:t>
                      </a:r>
                    </a:p>
                  </a:txBody>
                  <a:tcPr marL="7231" marR="7231" marT="7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127714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121 953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140 576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140 000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110%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Дифференцированная оплата 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премия за 2021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оплата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2020г.- 14 711 тыс. тенге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2021г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.- 10 518 тыс. тенге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2022г.- 18 360 тыс. тенге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2020г.- 124 840 тыс. тенге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2021г.- 198 648 тыс. тенге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2022г.- 214 777 тыс.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32" y="714356"/>
            <a:ext cx="5286412" cy="9286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2214554"/>
            <a:ext cx="8215370" cy="3371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Запуск второго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ЭФИ станцией</a:t>
            </a: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Улучшение материально технической базы за счет эффективного использования финансовых ресурсов</a:t>
            </a: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уровня кадрового потенциала</a:t>
            </a: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Акредитация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52400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Расчет финансирования с учетом потребности региона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571479"/>
          <a:ext cx="8534400" cy="5524520"/>
        </p:xfrm>
        <a:graphic>
          <a:graphicData uri="http://schemas.openxmlformats.org/drawingml/2006/table">
            <a:tbl>
              <a:tblPr/>
              <a:tblGrid>
                <a:gridCol w="473436"/>
                <a:gridCol w="1897927"/>
                <a:gridCol w="1894581"/>
                <a:gridCol w="1304878"/>
                <a:gridCol w="1659536"/>
                <a:gridCol w="1304042"/>
              </a:tblGrid>
              <a:tr h="768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Выделено на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(сумма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тыс.тг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(сумма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тыс.тг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81 301,3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000 000,0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Консервативное лечение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903,5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КАГ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598 (1623)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588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 (3542)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Стентирование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121 056,3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852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АКШ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456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953,5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961,5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РЧА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351,6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Реабилитация КС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083,2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126 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этап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этап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083,2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СЗМП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913,0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129 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766,9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Приемный покой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8 500,0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ВТМП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604 256,4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000 000,0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175 054,0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6 265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766,9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" y="61722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На 2023 год выделено 4,1 млрд.тг., на 3509 пациентов.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Потребность 6,2 млрд.тг., на 6874 пациентов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ГКП на ПХВ «Областной кардиологический центр»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460" name="AutoShape 4" descr="blob:https://web.whatsapp.com/f1fffc55-ddc5-4c67-97da-bc38aa63292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C:\Users\Юзер\Downloads\WhatsApp Image 2023-11-17 at 16.41.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1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8574004"/>
              </p:ext>
            </p:extLst>
          </p:nvPr>
        </p:nvGraphicFramePr>
        <p:xfrm>
          <a:off x="179512" y="764704"/>
          <a:ext cx="8858313" cy="5818112"/>
        </p:xfrm>
        <a:graphic>
          <a:graphicData uri="http://schemas.openxmlformats.org/drawingml/2006/table">
            <a:tbl>
              <a:tblPr/>
              <a:tblGrid>
                <a:gridCol w="1640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2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4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21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Районы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/город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БСК </a:t>
                      </a:r>
                      <a:r>
                        <a:rPr lang="ru-RU" sz="1400" b="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100 тыс.нас.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ОИМ </a:t>
                      </a:r>
                      <a:r>
                        <a:rPr lang="ru-RU" sz="1400" b="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100 тыс.нас.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9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2021г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1168 чел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2022г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874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роста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2021г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- 52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ч-к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2022г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-71 ч-к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218" marR="41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41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НЕБЛАГОПОЛУЧНЫЕ РЕГИОНЫ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Аксуский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192,6 (73)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177,7 (67)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-7,7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 (2)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 (2)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Ескельдинский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137,2 (62)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142,2 (64)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+3,5%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 (2)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17,8 (8)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г.Талдыкорган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211,9 (382)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164,3 (300)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-22,4%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13,9 (25)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14,8 (27)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Алакольский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262,1 (179)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165,9 (113)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-36,7%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4,4 (3)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13,2 (9)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Коксуский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122,0 (50)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114,6 (47)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-6,1%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12,2 (5)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Каратальский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148,7 (69)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 (48)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-30,1%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10,8 (5)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ОТНОСИТЕЛЬНО БЛАГОПОЛУЧНЫЕ РЕГИОНЫ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г.Текели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192,2 (64)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117,8 (39)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-38,7%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 (4)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 (2)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Кербулакский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198(94)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95(45)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-51,8%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4,2(2)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6,4(3)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Саркандский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186,8 (65)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110,1 (38)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-41,0%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20,1 (7)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 (2)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Панфиловский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99,2 (130)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85,9 (113)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-13,4%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 (7)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 (8)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по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области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175,5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(РК - 231,3)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131,1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(РК - 153,4)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-25,3%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(РК-33,6%)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(РК-12,1)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(РК-9,3)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504" name="Rectangle 1"/>
          <p:cNvSpPr>
            <a:spLocks noChangeArrowheads="1"/>
          </p:cNvSpPr>
          <p:nvPr/>
        </p:nvSpPr>
        <p:spPr bwMode="auto">
          <a:xfrm>
            <a:off x="0" y="59324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Смертность за  </a:t>
            </a:r>
            <a:r>
              <a:rPr lang="kk-KZ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2021 -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г.г.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 данным департамента статистики 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05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ЭФИ картинк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09600" y="2743200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4905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Укомплектованность кадрами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857232"/>
          <a:ext cx="5715043" cy="5786477"/>
        </p:xfrm>
        <a:graphic>
          <a:graphicData uri="http://schemas.openxmlformats.org/drawingml/2006/table">
            <a:tbl>
              <a:tblPr/>
              <a:tblGrid>
                <a:gridCol w="1242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5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4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1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Физ.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укомплектованность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2021г.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2021г.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2021г.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Врачи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50,25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46,25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Прочий персонал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0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219,0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198" y="1214422"/>
            <a:ext cx="2857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Врачи – 45 чел.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Имеют квалификационную категорию - 32 чел.: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●      Высшая -16 чел.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●      Первая - 10 чел.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●      Вторая - 6 чел.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Средние медицинские работники - 79 чел.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Имеют квалификационную категорию - 54 чел.: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●     Высшая - 42 чел.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●      Первая - 8 чел.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●      Вторая - 4 чел.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ИТОГО: 213 чел.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000108"/>
          <a:ext cx="7429552" cy="5251829"/>
        </p:xfrm>
        <a:graphic>
          <a:graphicData uri="http://schemas.openxmlformats.org/drawingml/2006/table">
            <a:tbl>
              <a:tblPr/>
              <a:tblGrid>
                <a:gridCol w="5306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Отделении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коек</a:t>
                      </a: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Кардиология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Рентгенхирургия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kk-KZ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Кардиореанимация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Кардиохирургия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в.т.ч.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реанимация - 3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Реабилитация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Дневной стационар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071" marR="6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2844" y="214290"/>
            <a:ext cx="885831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Коечная мощность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выглядит административная карта Казахстана после образования новых  областей | informburo.kz"/>
          <p:cNvPicPr>
            <a:picLocks noChangeAspect="1" noChangeArrowheads="1"/>
          </p:cNvPicPr>
          <p:nvPr/>
        </p:nvPicPr>
        <p:blipFill>
          <a:blip r:embed="rId2" cstate="print"/>
          <a:srcRect t="8434" b="18691"/>
          <a:stretch>
            <a:fillRect/>
          </a:stretch>
        </p:blipFill>
        <p:spPr bwMode="auto">
          <a:xfrm>
            <a:off x="304800" y="914400"/>
            <a:ext cx="8686800" cy="495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4038600" y="2895600"/>
            <a:ext cx="731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1981200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10000" y="2438400"/>
            <a:ext cx="2438400" cy="228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953000" y="3429000"/>
            <a:ext cx="350923" cy="2831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5181600" y="1752600"/>
            <a:ext cx="1752600" cy="1752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5257800" y="2590800"/>
            <a:ext cx="1371600" cy="990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узел 27"/>
          <p:cNvSpPr/>
          <p:nvPr/>
        </p:nvSpPr>
        <p:spPr>
          <a:xfrm>
            <a:off x="6934200" y="16764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629400" y="25146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5486400" y="35052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5562600" y="26670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5257800" y="46482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4724400" y="38100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191000" y="27432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486400" y="37338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6781800" y="4267200"/>
            <a:ext cx="76200" cy="76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267200" y="2819400"/>
            <a:ext cx="685800" cy="609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991100" y="2857500"/>
            <a:ext cx="6858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3" idx="0"/>
          </p:cNvCxnSpPr>
          <p:nvPr/>
        </p:nvCxnSpPr>
        <p:spPr>
          <a:xfrm rot="16200000" flipV="1">
            <a:off x="4743450" y="4095750"/>
            <a:ext cx="914400" cy="1905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5181600" y="3733800"/>
            <a:ext cx="1600200" cy="533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 flipH="1" flipV="1">
            <a:off x="4800600" y="3657600"/>
            <a:ext cx="152400" cy="15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4">
            <a:extLst>
              <a:ext uri="{FF2B5EF4-FFF2-40B4-BE49-F238E27FC236}">
                <a16:creationId xmlns:a16="http://schemas.microsoft.com/office/drawing/2014/main" xmlns="" id="{A861CB39-4EE2-4F56-AFE4-9CC5472FABA8}"/>
              </a:ext>
            </a:extLst>
          </p:cNvPr>
          <p:cNvSpPr/>
          <p:nvPr/>
        </p:nvSpPr>
        <p:spPr>
          <a:xfrm>
            <a:off x="0" y="116632"/>
            <a:ext cx="9144000" cy="416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 РЕГИОНАЛИЗАЦИЙ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ОБЛАСТИ ЖЕТІСУ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xmlns="" id="{A861CB39-4EE2-4F56-AFE4-9CC5472FABA8}"/>
              </a:ext>
            </a:extLst>
          </p:cNvPr>
          <p:cNvSpPr/>
          <p:nvPr/>
        </p:nvSpPr>
        <p:spPr>
          <a:xfrm>
            <a:off x="381000" y="838200"/>
            <a:ext cx="2971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just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Население 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669,8 тыс.чел.</a:t>
            </a:r>
          </a:p>
          <a:p>
            <a:pPr algn="just">
              <a:defRPr/>
            </a:pPr>
            <a:r>
              <a:rPr lang="ru-RU" sz="1400" dirty="0" smtClean="0">
                <a:cs typeface="Arial" pitchFamily="34" charset="0"/>
              </a:rPr>
              <a:t>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зрос.нас. – 470,0 тыс. чел.</a:t>
            </a:r>
          </a:p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xmlns="" id="{A861CB39-4EE2-4F56-AFE4-9CC5472FABA8}"/>
              </a:ext>
            </a:extLst>
          </p:cNvPr>
          <p:cNvSpPr/>
          <p:nvPr/>
        </p:nvSpPr>
        <p:spPr>
          <a:xfrm>
            <a:off x="5791200" y="762000"/>
            <a:ext cx="31242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Радиус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обслуживания: 318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км.</a:t>
            </a:r>
            <a:endParaRPr lang="kk-KZ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Транспортировка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ОКЦ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уровень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1400" dirty="0" smtClean="0"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4">
            <a:extLst>
              <a:ext uri="{FF2B5EF4-FFF2-40B4-BE49-F238E27FC236}">
                <a16:creationId xmlns:a16="http://schemas.microsoft.com/office/drawing/2014/main" xmlns="" id="{A861CB39-4EE2-4F56-AFE4-9CC5472FABA8}"/>
              </a:ext>
            </a:extLst>
          </p:cNvPr>
          <p:cNvSpPr/>
          <p:nvPr/>
        </p:nvSpPr>
        <p:spPr>
          <a:xfrm>
            <a:off x="6019800" y="5410200"/>
            <a:ext cx="28956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r>
              <a:rPr lang="ru-RU" sz="1400" dirty="0" smtClean="0">
                <a:cs typeface="Arial" pitchFamily="34" charset="0"/>
              </a:rPr>
              <a:t>1 ангиографическая установка на 250 тыс. населения. Необходимо </a:t>
            </a:r>
          </a:p>
          <a:p>
            <a:pPr algn="ctr">
              <a:defRPr/>
            </a:pPr>
            <a:r>
              <a:rPr lang="ru-RU" sz="1400" dirty="0" smtClean="0">
                <a:cs typeface="Arial" pitchFamily="34" charset="0"/>
              </a:rPr>
              <a:t>2 ангиографа.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4">
            <a:extLst>
              <a:ext uri="{FF2B5EF4-FFF2-40B4-BE49-F238E27FC236}">
                <a16:creationId xmlns:a16="http://schemas.microsoft.com/office/drawing/2014/main" xmlns="" id="{A861CB39-4EE2-4F56-AFE4-9CC5472FABA8}"/>
              </a:ext>
            </a:extLst>
          </p:cNvPr>
          <p:cNvSpPr/>
          <p:nvPr/>
        </p:nvSpPr>
        <p:spPr>
          <a:xfrm>
            <a:off x="457200" y="5562600"/>
            <a:ext cx="3048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just">
              <a:defRPr/>
            </a:pPr>
            <a:r>
              <a:rPr lang="ru-RU" sz="1400" dirty="0" smtClean="0">
                <a:cs typeface="Arial" pitchFamily="34" charset="0"/>
              </a:rPr>
              <a:t>Зона «А» – 302,8 тыс. взрос. нас.</a:t>
            </a:r>
          </a:p>
          <a:p>
            <a:pPr algn="just">
              <a:defRPr/>
            </a:pPr>
            <a:r>
              <a:rPr lang="ru-RU" sz="1400" dirty="0" smtClean="0">
                <a:cs typeface="Arial" pitchFamily="34" charset="0"/>
              </a:rPr>
              <a:t>Зона «Б» – 167,2 тыс. взрос. нас.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781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Консультативно диагностическое отделение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457200" y="1000108"/>
            <a:ext cx="8534400" cy="4911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посещений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17 669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 г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11 378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сельские жители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9 718 - 55%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(6 485 - 57%)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кардиолога – 15 896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Кардиохирурга – 1 040</a:t>
            </a:r>
          </a:p>
          <a:p>
            <a:pPr>
              <a:defRPr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Аритмолога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733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ПРИЕМНОЕ ОТДЕЛЕНИЕ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9286908" cy="648654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Обратились -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5153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21г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5288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человек</a:t>
            </a:r>
          </a:p>
          <a:p>
            <a:pPr marL="0" indent="0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госпитализировано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2876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55,8%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2892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54,6 %) </a:t>
            </a:r>
          </a:p>
          <a:p>
            <a:pPr marL="0" indent="0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из них плановая -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1441 - 50%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1448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- 50%)</a:t>
            </a:r>
          </a:p>
          <a:p>
            <a:pPr marL="0" indent="0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отказано в госпитализации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2277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44,2%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2396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45,4%)</a:t>
            </a:r>
          </a:p>
          <a:p>
            <a:pPr marL="0" indent="0" eaLnBrk="1" hangingPunct="1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из них доставлены СМП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1421 – 62%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(1527 - 64%)</a:t>
            </a:r>
          </a:p>
          <a:p>
            <a:pPr marL="0" indent="0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перенаправлены в др. стационар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286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13%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- 15%)</a:t>
            </a:r>
          </a:p>
        </p:txBody>
      </p:sp>
      <p:pic>
        <p:nvPicPr>
          <p:cNvPr id="20484" name="Picture 4" descr="j0404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6430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99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589199" cy="919146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КЛИНИКЕ ПРОЛЕЧЕНО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610600" cy="55530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пролечено - </a:t>
            </a:r>
            <a:r>
              <a:rPr lang="ru-RU" sz="2800" b="1" dirty="0" smtClean="0">
                <a:ln w="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n w="0"/>
                <a:latin typeface="Times New Roman" pitchFamily="18" charset="0"/>
                <a:cs typeface="Times New Roman" pitchFamily="18" charset="0"/>
              </a:rPr>
              <a:t>803</a:t>
            </a:r>
            <a:r>
              <a:rPr lang="ru-RU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-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2745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жители села -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1262</a:t>
            </a:r>
            <a:r>
              <a:rPr lang="ru-RU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8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1125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28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Кардиология  - 1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Рентгенхирургия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298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г.- 1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Кардиохирургия -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Дневной стационар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Платные  - 1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4" descr="12865 тромбоз в сосудахсердц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3912" y="0"/>
            <a:ext cx="1470087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85720" y="857232"/>
            <a:ext cx="4357718" cy="41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marL="109538" indent="-109538" algn="ctr">
              <a:lnSpc>
                <a:spcPct val="115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по ЧКВ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786314" y="785794"/>
          <a:ext cx="435768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 flipH="1" flipV="1">
            <a:off x="3144034" y="3499644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786976" y="3428206"/>
            <a:ext cx="57071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357818" y="3000372"/>
            <a:ext cx="1214446" cy="500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858016" y="2143116"/>
            <a:ext cx="1500198" cy="64294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572132" y="271462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i="1" dirty="0" smtClean="0"/>
              <a:t>2 раз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708668606"/>
              </p:ext>
            </p:extLst>
          </p:nvPr>
        </p:nvGraphicFramePr>
        <p:xfrm>
          <a:off x="0" y="1357298"/>
          <a:ext cx="485775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0100" y="4500570"/>
            <a:ext cx="64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i="1" dirty="0" smtClean="0"/>
              <a:t>47%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500570"/>
            <a:ext cx="64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i="1" dirty="0" smtClean="0"/>
              <a:t>49%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4429132"/>
            <a:ext cx="64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i="1" dirty="0" smtClean="0"/>
              <a:t>53%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4357694"/>
            <a:ext cx="64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i="1" dirty="0" smtClean="0"/>
              <a:t>55%</a:t>
            </a:r>
          </a:p>
        </p:txBody>
      </p:sp>
    </p:spTree>
    <p:extLst>
      <p:ext uri="{BB962C8B-B14F-4D97-AF65-F5344CB8AC3E}">
        <p14:creationId xmlns:p14="http://schemas.microsoft.com/office/powerpoint/2010/main" xmlns="" val="178596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21168</TotalTime>
  <Words>1700</Words>
  <Application>Microsoft Office PowerPoint</Application>
  <PresentationFormat>Экран (4:3)</PresentationFormat>
  <Paragraphs>679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Укомплектованность кадрами  </vt:lpstr>
      <vt:lpstr>Слайд 4</vt:lpstr>
      <vt:lpstr>Слайд 5</vt:lpstr>
      <vt:lpstr>Консультативно диагностическое отделение </vt:lpstr>
      <vt:lpstr>    ПРИЕМНОЕ ОТДЕЛЕНИЕ</vt:lpstr>
      <vt:lpstr>В КЛИНИКЕ ПРОЛЕЧЕНО </vt:lpstr>
      <vt:lpstr>Слайд 9</vt:lpstr>
      <vt:lpstr>Слайд 10</vt:lpstr>
      <vt:lpstr>Слайд 11</vt:lpstr>
      <vt:lpstr> </vt:lpstr>
      <vt:lpstr>Слайд 13</vt:lpstr>
      <vt:lpstr>Слайд 14</vt:lpstr>
      <vt:lpstr>Приобретено МТ  </vt:lpstr>
      <vt:lpstr>Слайд 16</vt:lpstr>
      <vt:lpstr>Дифференцированная оплата и  премия за 2021 – 2022 г.г.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Рауана</dc:creator>
  <cp:lastModifiedBy>Юзер</cp:lastModifiedBy>
  <cp:revision>1630</cp:revision>
  <cp:lastPrinted>2020-01-06T07:27:19Z</cp:lastPrinted>
  <dcterms:created xsi:type="dcterms:W3CDTF">1601-01-01T00:00:00Z</dcterms:created>
  <dcterms:modified xsi:type="dcterms:W3CDTF">2023-11-17T12:09:42Z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